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  <p:sldMasterId id="2147483704" r:id="rId2"/>
    <p:sldMasterId id="2147483705" r:id="rId3"/>
    <p:sldMasterId id="2147483706" r:id="rId4"/>
    <p:sldMasterId id="2147483707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72" r:id="rId12"/>
    <p:sldId id="277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9" r:id="rId31"/>
    <p:sldId id="300" r:id="rId32"/>
    <p:sldId id="301" r:id="rId33"/>
    <p:sldId id="302" r:id="rId34"/>
    <p:sldId id="304" r:id="rId35"/>
    <p:sldId id="305" r:id="rId36"/>
    <p:sldId id="306" r:id="rId37"/>
    <p:sldId id="309" r:id="rId38"/>
    <p:sldId id="310" r:id="rId39"/>
  </p:sldIdLst>
  <p:sldSz cx="100806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47"/>
  </p:normalViewPr>
  <p:slideViewPr>
    <p:cSldViewPr snapToGrid="0" snapToObjects="1">
      <p:cViewPr varScale="1">
        <p:scale>
          <a:sx n="132" d="100"/>
          <a:sy n="132" d="100"/>
        </p:scale>
        <p:origin x="1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4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5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hdr" idx="6"/>
          </p:nvPr>
        </p:nvSpPr>
        <p:spPr>
          <a:xfrm>
            <a:off x="0" y="0"/>
            <a:ext cx="3255839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n"/>
          <p:cNvSpPr txBox="1">
            <a:spLocks noGrp="1"/>
          </p:cNvSpPr>
          <p:nvPr>
            <p:ph type="dt" idx="7"/>
          </p:nvPr>
        </p:nvSpPr>
        <p:spPr>
          <a:xfrm>
            <a:off x="4277880" y="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n"/>
          <p:cNvSpPr txBox="1">
            <a:spLocks noGrp="1"/>
          </p:cNvSpPr>
          <p:nvPr>
            <p:ph type="ftr" idx="11"/>
          </p:nvPr>
        </p:nvSpPr>
        <p:spPr>
          <a:xfrm>
            <a:off x="0" y="10154880"/>
            <a:ext cx="3255839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n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n"/>
          <p:cNvSpPr txBox="1">
            <a:spLocks noGrp="1"/>
          </p:cNvSpPr>
          <p:nvPr>
            <p:ph type="ftr" idx="8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n"/>
          <p:cNvSpPr txBox="1">
            <a:spLocks noGrp="1"/>
          </p:cNvSpPr>
          <p:nvPr>
            <p:ph type="sldNum" idx="9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p4:notes"/>
          <p:cNvSpPr txBox="1">
            <a:spLocks noGrp="1"/>
          </p:cNvSpPr>
          <p:nvPr>
            <p:ph type="body" idx="1"/>
          </p:nvPr>
        </p:nvSpPr>
        <p:spPr>
          <a:xfrm>
            <a:off x="755280" y="5078520"/>
            <a:ext cx="6026040" cy="4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49d3cdc450_0_37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g49d3cdc450_0_37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0" name="Google Shape;1000;g49d3cdc450_0_37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1" name="Google Shape;1001;g49d3cdc45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g49d3cdc450_0_37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9d74ea0c7_0_9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49d74ea0c7_0_9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2" name="Google Shape;1012;g49d74ea0c7_0_9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3" name="Google Shape;1013;g49d74ea0c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g49d74ea0c7_0_9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08b72c3a7_0_32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g608b72c3a7_0_32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" name="Google Shape;1020;g608b72c3a7_0_32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1" name="Google Shape;1021;g608b72c3a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g608b72c3a7_0_3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76976e345_0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g476976e345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8" name="Google Shape;1028;g476976e345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9" name="Google Shape;1029;g476976e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0" name="Google Shape;1030;g476976e345_0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608b72c3a7_0_4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608b72c3a7_0_4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g608b72c3a7_0_4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g608b72c3a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608b72c3a7_0_4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08b72c3a7_0_53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g608b72c3a7_0_5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4" name="Google Shape;1044;g608b72c3a7_0_5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5" name="Google Shape;1045;g608b72c3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6" name="Google Shape;1046;g608b72c3a7_0_53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49d74ea0c7_0_26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49d74ea0c7_0_26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Google Shape;1059;g49d74ea0c7_0_26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0" name="Google Shape;1060;g49d74ea0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49d74ea0c7_0_26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49d74ea0c7_0_16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g49d74ea0c7_0_16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0" name="Google Shape;1070;g49d74ea0c7_0_16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g49d74ea0c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g49d74ea0c7_0_16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608b72c3a7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608b72c3a7_1_4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608b72c3a7_1_48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608b72c3a7_1_48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g608b72c3a7_1_48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083" name="Google Shape;1083;g608b72c3a7_1_48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4a543d5972_0_71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g4a543d5972_0_7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0" name="Google Shape;1090;g4a543d5972_0_7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1" name="Google Shape;1091;g4a543d5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4a543d5972_0_71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1b67b4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1b67b4794_0_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41b67b479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1b67b4794_0_0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41b67b4794_0_0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71" name="Google Shape;671;g41b67b4794_0_0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49d74ea0c7_0_43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49d74ea0c7_0_4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0" name="Google Shape;1100;g49d74ea0c7_0_4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1" name="Google Shape;1101;g49d74ea0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2" name="Google Shape;1102;g49d74ea0c7_0_43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608b72c3a7_0_83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g608b72c3a7_0_8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9" name="Google Shape;1109;g608b72c3a7_0_8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0" name="Google Shape;1110;g608b72c3a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608b72c3a7_0_83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08b72c3a7_0_75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g608b72c3a7_0_75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8" name="Google Shape;1118;g608b72c3a7_0_75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9" name="Google Shape;1119;g608b72c3a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608b72c3a7_0_75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08b72c3a7_0_64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608b72c3a7_0_64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7" name="Google Shape;1127;g608b72c3a7_0_64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8" name="Google Shape;1128;g608b72c3a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9" name="Google Shape;1129;g608b72c3a7_0_64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9dc8b03d8_0_2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g49dc8b03d8_0_2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6" name="Google Shape;1136;g49dc8b03d8_0_2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7" name="Google Shape;1137;g49dc8b03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49dc8b03d8_0_2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608b72c3a7_0_17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g608b72c3a7_0_17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0" name="Google Shape;1150;g608b72c3a7_0_17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1" name="Google Shape;1151;g608b72c3a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608b72c3a7_0_17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49dc8b03d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49dc8b03d8_0_3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g49dc8b03d8_0_38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9dc8b03d8_0_38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g49dc8b03d8_0_38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170" name="Google Shape;1170;g49dc8b03d8_0_38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9dc8b03d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9dc8b03d8_0_5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g49dc8b03d8_0_57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49dc8b03d8_0_57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g49dc8b03d8_0_57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182" name="Google Shape;1182;g49dc8b03d8_0_57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9d74ea0c7_0_37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g49d74ea0c7_0_37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1" name="Google Shape;1191;g49d74ea0c7_0_37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2" name="Google Shape;1192;g49d74ea0c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g49d74ea0c7_0_37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49dc8b03d8_0_5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g49dc8b03d8_0_5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g49dc8b03d8_0_5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0" name="Google Shape;1200;g49dc8b03d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1" name="Google Shape;1201;g49dc8b03d8_0_5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99ea35d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99ea35d2d_0_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499ea35d2d_0_5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99ea35d2d_0_5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499ea35d2d_0_5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86" name="Google Shape;686;g499ea35d2d_0_5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608b72c3a7_0_9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g608b72c3a7_0_9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6" name="Google Shape;1216;g608b72c3a7_0_9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7" name="Google Shape;1217;g608b72c3a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608b72c3a7_0_9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608b72c3a7_0_1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g608b72c3a7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g608b72c3a7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5" name="Google Shape;1225;g608b72c3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608b72c3a7_0_1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080570b2d_0_132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g6080570b2d_0_132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2" name="Google Shape;1232;g6080570b2d_0_132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3" name="Google Shape;1233;g6080570b2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g6080570b2d_0_13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608b72c3a7_1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g608b72c3a7_1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2" name="Google Shape;1262;g608b72c3a7_1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3" name="Google Shape;1263;g608b72c3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608b72c3a7_1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080570b2d_0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g6080570b2d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0" name="Google Shape;1270;g6080570b2d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1" name="Google Shape;1271;g6080570b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4800" cy="40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6080570b2d_0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83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99ea35d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99ea35d2d_0_1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499ea35d2d_0_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99ea35d2d_0_13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499ea35d2d_0_13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10" name="Google Shape;710;g499ea35d2d_0_13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99ea35d2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99ea35d2d_0_4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499ea35d2d_0_4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499ea35d2d_0_41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499ea35d2d_0_41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730" name="Google Shape;730;g499ea35d2d_0_41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99ea35d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99ea35d2d_0_2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499ea35d2d_0_2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99ea35d2d_0_21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499ea35d2d_0_21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51" name="Google Shape;751;g499ea35d2d_0_21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1" name="Google Shape;901;p8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2" name="Google Shape;90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6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p8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6" name="Google Shape;956;p4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7" name="Google Shape;95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p4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9d74ea0c7_0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g49d74ea0c7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0" name="Google Shape;990;g49d74ea0c7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1" name="Google Shape;991;g49d74ea0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6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g49d74ea0c7_0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8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 rot="5400000">
            <a:off x="3479040" y="2437200"/>
            <a:ext cx="4384800" cy="6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 rot="5400000">
            <a:off x="5249863" y="4208463"/>
            <a:ext cx="5522912" cy="192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1"/>
          </p:nvPr>
        </p:nvSpPr>
        <p:spPr>
          <a:xfrm rot="5400000">
            <a:off x="1316038" y="2355850"/>
            <a:ext cx="5522912" cy="563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1"/>
          </p:nvPr>
        </p:nvSpPr>
        <p:spPr>
          <a:xfrm>
            <a:off x="360000" y="1618920"/>
            <a:ext cx="93344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1"/>
          </p:nvPr>
        </p:nvSpPr>
        <p:spPr>
          <a:xfrm>
            <a:off x="360363" y="1619250"/>
            <a:ext cx="4591050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2"/>
          </p:nvPr>
        </p:nvSpPr>
        <p:spPr>
          <a:xfrm>
            <a:off x="5103813" y="1619250"/>
            <a:ext cx="4591050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8" name="Google Shape;248;p22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1"/>
          </p:nvPr>
        </p:nvSpPr>
        <p:spPr>
          <a:xfrm rot="5400000">
            <a:off x="2834820" y="-855900"/>
            <a:ext cx="4384800" cy="9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 rot="5400000">
            <a:off x="5615782" y="1924844"/>
            <a:ext cx="5824537" cy="23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body" idx="1"/>
          </p:nvPr>
        </p:nvSpPr>
        <p:spPr>
          <a:xfrm rot="5400000">
            <a:off x="872332" y="-332581"/>
            <a:ext cx="5824537" cy="684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body" idx="1"/>
          </p:nvPr>
        </p:nvSpPr>
        <p:spPr>
          <a:xfrm>
            <a:off x="1260360" y="4858920"/>
            <a:ext cx="77154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1"/>
          </p:nvPr>
        </p:nvSpPr>
        <p:spPr>
          <a:xfrm>
            <a:off x="1260475" y="4859338"/>
            <a:ext cx="378142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2"/>
          </p:nvPr>
        </p:nvSpPr>
        <p:spPr>
          <a:xfrm>
            <a:off x="5194300" y="4859338"/>
            <a:ext cx="378142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9" name="Google Shape;339;p31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2367000" y="3549240"/>
            <a:ext cx="660888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1" name="Google Shape;371;p34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body" idx="1"/>
          </p:nvPr>
        </p:nvSpPr>
        <p:spPr>
          <a:xfrm rot="5400000">
            <a:off x="2925720" y="3193560"/>
            <a:ext cx="4384800" cy="771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35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 rot="5400000">
            <a:off x="5189537" y="5457825"/>
            <a:ext cx="5643563" cy="192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2" name="Google Shape;392;p36"/>
          <p:cNvSpPr txBox="1">
            <a:spLocks noGrp="1"/>
          </p:cNvSpPr>
          <p:nvPr>
            <p:ph type="body" idx="1"/>
          </p:nvPr>
        </p:nvSpPr>
        <p:spPr>
          <a:xfrm rot="5400000">
            <a:off x="1255713" y="3605213"/>
            <a:ext cx="5643563" cy="563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3" name="Google Shape;393;p36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36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38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body" idx="1"/>
          </p:nvPr>
        </p:nvSpPr>
        <p:spPr>
          <a:xfrm>
            <a:off x="502920" y="1768320"/>
            <a:ext cx="88455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40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0" name="Google Shape;450;p41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41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41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2" name="Google Shape;462;p42"/>
          <p:cNvSpPr txBox="1">
            <a:spLocks noGrp="1"/>
          </p:cNvSpPr>
          <p:nvPr>
            <p:ph type="body" idx="1"/>
          </p:nvPr>
        </p:nvSpPr>
        <p:spPr>
          <a:xfrm>
            <a:off x="503238" y="1768475"/>
            <a:ext cx="434657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3" name="Google Shape;463;p42"/>
          <p:cNvSpPr txBox="1">
            <a:spLocks noGrp="1"/>
          </p:cNvSpPr>
          <p:nvPr>
            <p:ph type="body" idx="2"/>
          </p:nvPr>
        </p:nvSpPr>
        <p:spPr>
          <a:xfrm>
            <a:off x="5002213" y="1768475"/>
            <a:ext cx="434657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42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5" name="Google Shape;475;p43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43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43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43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1" name="Google Shape;481;p43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4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4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4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0" name="Google Shape;490;p44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2" name="Google Shape;492;p44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5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1" name="Google Shape;501;p45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2" name="Google Shape;502;p45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3" name="Google Shape;503;p45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4" name="Google Shape;504;p45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5" name="Google Shape;505;p45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6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" name="Google Shape;514;p46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46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46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46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46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body" idx="1"/>
          </p:nvPr>
        </p:nvSpPr>
        <p:spPr>
          <a:xfrm rot="5400000">
            <a:off x="2733300" y="-462060"/>
            <a:ext cx="4384800" cy="88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8" name="Google Shape;528;p47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9" name="Google Shape;529;p47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0" name="Google Shape;530;p47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8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8"/>
          <p:cNvSpPr txBox="1">
            <a:spLocks noGrp="1"/>
          </p:cNvSpPr>
          <p:nvPr>
            <p:ph type="title"/>
          </p:nvPr>
        </p:nvSpPr>
        <p:spPr>
          <a:xfrm rot="5400000">
            <a:off x="5494338" y="2097088"/>
            <a:ext cx="5851525" cy="2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9" name="Google Shape;539;p48"/>
          <p:cNvSpPr txBox="1">
            <a:spLocks noGrp="1"/>
          </p:cNvSpPr>
          <p:nvPr>
            <p:ph type="body" idx="1"/>
          </p:nvPr>
        </p:nvSpPr>
        <p:spPr>
          <a:xfrm rot="5400000">
            <a:off x="894556" y="-89694"/>
            <a:ext cx="5851525" cy="663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48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48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0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50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1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7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700" cy="1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51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51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2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2" name="Google Shape;572;p52"/>
          <p:cNvSpPr txBox="1">
            <a:spLocks noGrp="1"/>
          </p:cNvSpPr>
          <p:nvPr>
            <p:ph type="body" idx="1"/>
          </p:nvPr>
        </p:nvSpPr>
        <p:spPr>
          <a:xfrm>
            <a:off x="1260360" y="3600000"/>
            <a:ext cx="77154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3" name="Google Shape;573;p52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p52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5" name="Google Shape;575;p52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3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6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600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4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0" name="Google Shape;590;p54"/>
          <p:cNvSpPr txBox="1">
            <a:spLocks noGrp="1"/>
          </p:cNvSpPr>
          <p:nvPr>
            <p:ph type="body" idx="1"/>
          </p:nvPr>
        </p:nvSpPr>
        <p:spPr>
          <a:xfrm>
            <a:off x="1260475" y="3600450"/>
            <a:ext cx="37815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1" name="Google Shape;591;p54"/>
          <p:cNvSpPr txBox="1">
            <a:spLocks noGrp="1"/>
          </p:cNvSpPr>
          <p:nvPr>
            <p:ph type="body" idx="2"/>
          </p:nvPr>
        </p:nvSpPr>
        <p:spPr>
          <a:xfrm>
            <a:off x="5194300" y="3600450"/>
            <a:ext cx="37815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2" name="Google Shape;592;p54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p54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4" name="Google Shape;594;p54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2366963" y="3549650"/>
            <a:ext cx="3227387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2"/>
          </p:nvPr>
        </p:nvSpPr>
        <p:spPr>
          <a:xfrm>
            <a:off x="5746750" y="3549650"/>
            <a:ext cx="322897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5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6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0" name="Google Shape;600;p55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1" name="Google Shape;601;p55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700" cy="4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" name="Google Shape;602;p55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3" name="Google Shape;603;p55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00" cy="4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4" name="Google Shape;604;p55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55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6" name="Google Shape;606;p55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6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2" name="Google Shape;612;p56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56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p56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7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100" cy="1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0" name="Google Shape;620;p57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1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1" name="Google Shape;621;p57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1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4" name="Google Shape;624;p57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8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100" cy="1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0" name="Google Shape;630;p58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1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" name="Google Shape;631;p58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1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2" name="Google Shape;632;p58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58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0" name="Google Shape;640;p59"/>
          <p:cNvSpPr txBox="1">
            <a:spLocks noGrp="1"/>
          </p:cNvSpPr>
          <p:nvPr>
            <p:ph type="body" idx="1"/>
          </p:nvPr>
        </p:nvSpPr>
        <p:spPr>
          <a:xfrm rot="5400000">
            <a:off x="2925779" y="1934700"/>
            <a:ext cx="4384800" cy="7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1" name="Google Shape;641;p59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59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3" name="Google Shape;643;p59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0"/>
          <p:cNvSpPr txBox="1">
            <a:spLocks noGrp="1"/>
          </p:cNvSpPr>
          <p:nvPr>
            <p:ph type="title"/>
          </p:nvPr>
        </p:nvSpPr>
        <p:spPr>
          <a:xfrm rot="5400000">
            <a:off x="5224525" y="4233913"/>
            <a:ext cx="5573700" cy="1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9" name="Google Shape;649;p60"/>
          <p:cNvSpPr txBox="1">
            <a:spLocks noGrp="1"/>
          </p:cNvSpPr>
          <p:nvPr>
            <p:ph type="body" idx="1"/>
          </p:nvPr>
        </p:nvSpPr>
        <p:spPr>
          <a:xfrm rot="5400000">
            <a:off x="1290663" y="2381263"/>
            <a:ext cx="5573700" cy="5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0" name="Google Shape;650;p60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p60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2" name="Google Shape;652;p60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2367000" y="3549240"/>
            <a:ext cx="660888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25175" y="6789375"/>
            <a:ext cx="1155450" cy="770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body" idx="1"/>
          </p:nvPr>
        </p:nvSpPr>
        <p:spPr>
          <a:xfrm>
            <a:off x="360000" y="1618920"/>
            <a:ext cx="93344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body" idx="1"/>
          </p:nvPr>
        </p:nvSpPr>
        <p:spPr>
          <a:xfrm>
            <a:off x="1260360" y="4858920"/>
            <a:ext cx="7715519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1"/>
          </p:nvPr>
        </p:nvSpPr>
        <p:spPr>
          <a:xfrm>
            <a:off x="502920" y="1768320"/>
            <a:ext cx="88455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1" name="Google Shape;401;p37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>
            <a:spLocks noGrp="1"/>
          </p:cNvSpPr>
          <p:nvPr>
            <p:ph type="body" idx="1"/>
          </p:nvPr>
        </p:nvSpPr>
        <p:spPr>
          <a:xfrm>
            <a:off x="1260360" y="3600000"/>
            <a:ext cx="77154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5" name="Google Shape;545;p49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6" name="Google Shape;546;p49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49" name="Google Shape;549;p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70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500" cy="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LLRdPPB27M5L_XLZAYqcbVuUzk24FXxv/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1"/>
          <p:cNvSpPr txBox="1"/>
          <p:nvPr/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http://www.opensourcebrain.org</a:t>
            </a:r>
            <a:endParaRPr/>
          </a:p>
        </p:txBody>
      </p:sp>
      <p:sp>
        <p:nvSpPr>
          <p:cNvPr id="661" name="Google Shape;661;p61"/>
          <p:cNvSpPr/>
          <p:nvPr/>
        </p:nvSpPr>
        <p:spPr>
          <a:xfrm>
            <a:off x="754199" y="1590840"/>
            <a:ext cx="9366120" cy="16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1"/>
          <p:cNvSpPr/>
          <p:nvPr/>
        </p:nvSpPr>
        <p:spPr>
          <a:xfrm>
            <a:off x="357120" y="5003640"/>
            <a:ext cx="9366480" cy="13715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Padraig Gleeson</a:t>
            </a:r>
            <a:endParaRPr/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p.gleeson@ucl.ac.uk</a:t>
            </a:r>
            <a:endParaRPr/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University College London</a:t>
            </a:r>
            <a:endParaRPr/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1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1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468000" y="1584000"/>
            <a:ext cx="5794200" cy="3698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00800" tIns="50400" rIns="100800" bIns="504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3600" b="1">
                <a:latin typeface="Georgia"/>
                <a:ea typeface="Georgia"/>
                <a:cs typeface="Georgia"/>
                <a:sym typeface="Georgia"/>
              </a:rPr>
              <a:t>Creating cortical models across scales in NeuroML</a:t>
            </a:r>
            <a:endParaRPr sz="360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Open Source Brain workshop 2019</a:t>
            </a:r>
            <a:endParaRPr sz="180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11th Sept 2019</a:t>
            </a:r>
            <a:endParaRPr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4" name="Google Shape;66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1475" y="1061550"/>
            <a:ext cx="2644500" cy="27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9928226" cy="593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550" y="977075"/>
            <a:ext cx="5198174" cy="22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86"/>
          <p:cNvSpPr/>
          <p:nvPr/>
        </p:nvSpPr>
        <p:spPr>
          <a:xfrm>
            <a:off x="0" y="799075"/>
            <a:ext cx="546600" cy="606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7" name="Google Shape;100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980425"/>
            <a:ext cx="3844488" cy="556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4495" y="4352845"/>
            <a:ext cx="4605299" cy="11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88" y="152400"/>
            <a:ext cx="824865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88" y="152400"/>
            <a:ext cx="824865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88" y="152400"/>
            <a:ext cx="824865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88" y="152400"/>
            <a:ext cx="824865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88" y="152400"/>
            <a:ext cx="824865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6200" y="899400"/>
            <a:ext cx="3951151" cy="5256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3"/>
          <p:cNvSpPr/>
          <p:nvPr/>
        </p:nvSpPr>
        <p:spPr>
          <a:xfrm>
            <a:off x="3446175" y="1543800"/>
            <a:ext cx="2330700" cy="9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5" name="Google Shape;106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176" y="3777825"/>
            <a:ext cx="5672275" cy="323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900" y="72700"/>
            <a:ext cx="4051801" cy="34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97250"/>
            <a:ext cx="8878899" cy="26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643994" cy="44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551" y="381475"/>
            <a:ext cx="5231576" cy="414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7375" cy="3170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6" name="Google Shape;108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627275"/>
            <a:ext cx="9658394" cy="39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28050" y="0"/>
            <a:ext cx="7620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53" y="152400"/>
            <a:ext cx="7016673" cy="556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6" name="Google Shape;109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867400"/>
            <a:ext cx="9775854" cy="10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00" y="1740802"/>
            <a:ext cx="3014259" cy="257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505" y="104525"/>
            <a:ext cx="2605770" cy="345696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2"/>
          <p:cNvSpPr/>
          <p:nvPr/>
        </p:nvSpPr>
        <p:spPr>
          <a:xfrm>
            <a:off x="1739568" y="1651286"/>
            <a:ext cx="258000" cy="224400"/>
          </a:xfrm>
          <a:prstGeom prst="ellipse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6" name="Google Shape;676;p62"/>
          <p:cNvCxnSpPr>
            <a:stCxn id="675" idx="0"/>
          </p:cNvCxnSpPr>
          <p:nvPr/>
        </p:nvCxnSpPr>
        <p:spPr>
          <a:xfrm rot="10800000" flipH="1">
            <a:off x="1868568" y="397886"/>
            <a:ext cx="2103300" cy="12534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77" name="Google Shape;677;p62"/>
          <p:cNvCxnSpPr>
            <a:stCxn id="675" idx="4"/>
          </p:cNvCxnSpPr>
          <p:nvPr/>
        </p:nvCxnSpPr>
        <p:spPr>
          <a:xfrm>
            <a:off x="1868568" y="1875686"/>
            <a:ext cx="2116500" cy="16074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78" name="Google Shape;67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219" y="4548151"/>
            <a:ext cx="3291057" cy="2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45825"/>
            <a:ext cx="6417993" cy="21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93639"/>
            <a:ext cx="9486899" cy="527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7"/>
          <p:cNvSpPr txBox="1"/>
          <p:nvPr/>
        </p:nvSpPr>
        <p:spPr>
          <a:xfrm>
            <a:off x="304800" y="252325"/>
            <a:ext cx="965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Wilson and Cowan – Excitatory and Inhibitory populations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8"/>
          <p:cNvSpPr txBox="1"/>
          <p:nvPr/>
        </p:nvSpPr>
        <p:spPr>
          <a:xfrm>
            <a:off x="304800" y="252325"/>
            <a:ext cx="965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Wilson and Cowan – Excitatory and Inhibitory populations</a:t>
            </a:r>
            <a:endParaRPr sz="2800"/>
          </a:p>
        </p:txBody>
      </p:sp>
      <p:pic>
        <p:nvPicPr>
          <p:cNvPr id="1114" name="Google Shape;11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225"/>
            <a:ext cx="9652199" cy="519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9"/>
          <p:cNvSpPr txBox="1"/>
          <p:nvPr/>
        </p:nvSpPr>
        <p:spPr>
          <a:xfrm>
            <a:off x="304800" y="252325"/>
            <a:ext cx="965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Wilson and Cowan – Excitatory and Inhibitory populations</a:t>
            </a:r>
            <a:endParaRPr sz="2800"/>
          </a:p>
        </p:txBody>
      </p:sp>
      <p:pic>
        <p:nvPicPr>
          <p:cNvPr id="1123" name="Google Shape;11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225"/>
            <a:ext cx="9775822" cy="490627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50" y="302200"/>
            <a:ext cx="7895700" cy="548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00"/>
          <p:cNvSpPr txBox="1"/>
          <p:nvPr/>
        </p:nvSpPr>
        <p:spPr>
          <a:xfrm>
            <a:off x="1393050" y="5713275"/>
            <a:ext cx="7827900" cy="11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JF Mejias, JD Murray, H Kennedy, and X-J Wang, Feedforward and Feedback Frequency-Dependent Interactions in a Large-Scale Laminar Network of the Primate Cortex. Science Advances, 2016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1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1249" cy="29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1"/>
          <p:cNvSpPr txBox="1"/>
          <p:nvPr/>
        </p:nvSpPr>
        <p:spPr>
          <a:xfrm>
            <a:off x="166325" y="3256925"/>
            <a:ext cx="4226100" cy="16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JF Mejias, JD Murray, H Kennedy, and X-J Wang, Feedforward and Feedback Frequency-Dependent Interactions in a Large-Scale Laminar Network of the Primate Cortex. Science Advances, 2016</a:t>
            </a:r>
            <a:endParaRPr/>
          </a:p>
        </p:txBody>
      </p:sp>
      <p:pic>
        <p:nvPicPr>
          <p:cNvPr id="1143" name="Google Shape;114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824" y="47302"/>
            <a:ext cx="4847823" cy="270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500" y="2698075"/>
            <a:ext cx="5056120" cy="23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500" y="4414225"/>
            <a:ext cx="3603374" cy="31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1"/>
          <p:cNvSpPr txBox="1"/>
          <p:nvPr/>
        </p:nvSpPr>
        <p:spPr>
          <a:xfrm>
            <a:off x="5751250" y="5908950"/>
            <a:ext cx="605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Jessica Dafflon, Kings College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Google Summer of Code 2018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2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5" name="Google Shape;115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0" y="728200"/>
            <a:ext cx="9604719" cy="5708500"/>
          </a:xfrm>
          <a:prstGeom prst="rect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04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3" name="Google Shape;11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41600" cy="41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775" y="4332625"/>
            <a:ext cx="3781824" cy="3034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4"/>
          <p:cNvSpPr txBox="1"/>
          <p:nvPr/>
        </p:nvSpPr>
        <p:spPr>
          <a:xfrm>
            <a:off x="408350" y="6713075"/>
            <a:ext cx="463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mesoscale connectome of the mouse brain, Oh et al.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Nature 2014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5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05"/>
          <p:cNvSpPr txBox="1"/>
          <p:nvPr/>
        </p:nvSpPr>
        <p:spPr>
          <a:xfrm>
            <a:off x="408350" y="6713075"/>
            <a:ext cx="463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mesoscale connectome of the mouse brain, Oh et al.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Nature 2014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6" name="Google Shape;118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5274" cy="777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850" y="876475"/>
            <a:ext cx="6731950" cy="566727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775823" cy="678358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07" title="AllenMouse-2018-12-12_08.59.15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080625" cy="756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9" name="Google Shape;6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9345"/>
            <a:ext cx="3305050" cy="375528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3"/>
          <p:cNvSpPr/>
          <p:nvPr/>
        </p:nvSpPr>
        <p:spPr>
          <a:xfrm>
            <a:off x="143225" y="2972800"/>
            <a:ext cx="3054000" cy="4426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3"/>
          <p:cNvSpPr txBox="1"/>
          <p:nvPr/>
        </p:nvSpPr>
        <p:spPr>
          <a:xfrm>
            <a:off x="143225" y="6794625"/>
            <a:ext cx="3054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Potjans &amp; Diesmann,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Cereb. Cortex 2014 </a:t>
            </a:r>
            <a:endParaRPr/>
          </a:p>
        </p:txBody>
      </p:sp>
      <p:pic>
        <p:nvPicPr>
          <p:cNvPr id="692" name="Google Shape;69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050" y="149270"/>
            <a:ext cx="3057290" cy="4087322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/>
          <p:cNvSpPr txBox="1"/>
          <p:nvPr/>
        </p:nvSpPr>
        <p:spPr>
          <a:xfrm>
            <a:off x="3491284" y="4241813"/>
            <a:ext cx="3174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Traub et al., J. Neurophysiol. 2005</a:t>
            </a:r>
            <a:endParaRPr/>
          </a:p>
        </p:txBody>
      </p:sp>
      <p:sp>
        <p:nvSpPr>
          <p:cNvPr id="694" name="Google Shape;694;p63"/>
          <p:cNvSpPr/>
          <p:nvPr/>
        </p:nvSpPr>
        <p:spPr>
          <a:xfrm>
            <a:off x="3406325" y="69725"/>
            <a:ext cx="3221400" cy="456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63"/>
          <p:cNvGrpSpPr/>
          <p:nvPr/>
        </p:nvGrpSpPr>
        <p:grpSpPr>
          <a:xfrm>
            <a:off x="7340425" y="69725"/>
            <a:ext cx="2572627" cy="3399275"/>
            <a:chOff x="7340425" y="69725"/>
            <a:chExt cx="2572627" cy="3399275"/>
          </a:xfrm>
        </p:grpSpPr>
        <p:pic>
          <p:nvPicPr>
            <p:cNvPr id="696" name="Google Shape;69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55872" y="152400"/>
              <a:ext cx="924850" cy="283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00249" y="146613"/>
              <a:ext cx="1078950" cy="2846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63"/>
            <p:cNvSpPr/>
            <p:nvPr/>
          </p:nvSpPr>
          <p:spPr>
            <a:xfrm>
              <a:off x="7340552" y="69725"/>
              <a:ext cx="2572500" cy="3306600"/>
            </a:xfrm>
            <a:prstGeom prst="rect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3"/>
            <p:cNvSpPr txBox="1"/>
            <p:nvPr/>
          </p:nvSpPr>
          <p:spPr>
            <a:xfrm>
              <a:off x="7340425" y="2972800"/>
              <a:ext cx="25725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Markram et al. Cell 2015</a:t>
              </a:r>
              <a:endParaRPr/>
            </a:p>
          </p:txBody>
        </p:sp>
      </p:grpSp>
      <p:grpSp>
        <p:nvGrpSpPr>
          <p:cNvPr id="700" name="Google Shape;700;p63"/>
          <p:cNvGrpSpPr/>
          <p:nvPr/>
        </p:nvGrpSpPr>
        <p:grpSpPr>
          <a:xfrm>
            <a:off x="6997225" y="3565700"/>
            <a:ext cx="2572500" cy="4043350"/>
            <a:chOff x="6997225" y="3565700"/>
            <a:chExt cx="2572500" cy="4043350"/>
          </a:xfrm>
        </p:grpSpPr>
        <p:pic>
          <p:nvPicPr>
            <p:cNvPr id="701" name="Google Shape;701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94499" y="3655325"/>
              <a:ext cx="2008175" cy="3619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63"/>
            <p:cNvSpPr/>
            <p:nvPr/>
          </p:nvSpPr>
          <p:spPr>
            <a:xfrm>
              <a:off x="6997225" y="3565700"/>
              <a:ext cx="2572500" cy="3944100"/>
            </a:xfrm>
            <a:prstGeom prst="rect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3"/>
            <p:cNvSpPr txBox="1"/>
            <p:nvPr/>
          </p:nvSpPr>
          <p:spPr>
            <a:xfrm>
              <a:off x="6997225" y="7112850"/>
              <a:ext cx="25725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Arkhipov et al. PLoS CB 2018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673167" cy="72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673167" cy="72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673167" cy="72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02124" cy="78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5"/>
          <p:cNvSpPr txBox="1">
            <a:spLocks noGrp="1"/>
          </p:cNvSpPr>
          <p:nvPr>
            <p:ph type="title" idx="4294967295"/>
          </p:nvPr>
        </p:nvSpPr>
        <p:spPr>
          <a:xfrm>
            <a:off x="100" y="-20100"/>
            <a:ext cx="10080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0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Acknowledgements</a:t>
            </a:r>
            <a:endParaRPr/>
          </a:p>
        </p:txBody>
      </p:sp>
      <p:sp>
        <p:nvSpPr>
          <p:cNvPr id="1275" name="Google Shape;1275;p115"/>
          <p:cNvSpPr/>
          <p:nvPr/>
        </p:nvSpPr>
        <p:spPr>
          <a:xfrm>
            <a:off x="144350" y="587650"/>
            <a:ext cx="9359700" cy="607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19" marR="0" lvl="0" indent="-25081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2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 Silver Lab @ UCL</a:t>
            </a:r>
            <a:endParaRPr/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Angus Silver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Matt Earnshaw</a:t>
            </a:r>
            <a:endParaRPr sz="1200" b="1" i="1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Sadra Sadeh</a:t>
            </a:r>
            <a:endParaRPr sz="1200" b="1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Alex Cayco-Gajic</a:t>
            </a:r>
            <a:endParaRPr sz="1200" b="1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Eugenio Piasini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Boris Marin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Adrian Quintana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Matteo Farinella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Yates Buckley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Rokas Stanislovas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Andras Ecker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Matteo Cantarelli (MetaCell)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2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00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2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Collaborators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Robert Cannon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Sharon Crook</a:t>
            </a:r>
            <a:endParaRPr sz="1200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Jessica Dafflon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Sergio Solinas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Volker Steuber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Dieter Jaeger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Andrew Davison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Stephen Larso</a:t>
            </a:r>
            <a:r>
              <a:rPr lang="en-US" sz="1200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endParaRPr sz="1200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Avrama Blackwell</a:t>
            </a:r>
            <a:endParaRPr sz="1600" b="0" i="1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6" name="Google Shape;1276;p115"/>
          <p:cNvSpPr/>
          <p:nvPr/>
        </p:nvSpPr>
        <p:spPr>
          <a:xfrm>
            <a:off x="4103640" y="5040360"/>
            <a:ext cx="3600300" cy="51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19" marR="0" lvl="0" indent="-25081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Funding sources</a:t>
            </a:r>
            <a:endParaRPr/>
          </a:p>
          <a:p>
            <a:pPr marL="531719" marR="0" lvl="1" indent="-2523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7" name="Google Shape;1277;p115"/>
          <p:cNvSpPr/>
          <p:nvPr/>
        </p:nvSpPr>
        <p:spPr>
          <a:xfrm>
            <a:off x="4071960" y="843120"/>
            <a:ext cx="5688000" cy="51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19" marR="0" lvl="0" indent="-25081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Members of the NeuroML community</a:t>
            </a:r>
            <a:endParaRPr/>
          </a:p>
          <a:p>
            <a:pPr marL="531719" marR="0" lvl="1" indent="-2523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78" name="Google Shape;1278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360" y="1352160"/>
            <a:ext cx="2419500" cy="7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15"/>
          <p:cNvSpPr/>
          <p:nvPr/>
        </p:nvSpPr>
        <p:spPr>
          <a:xfrm>
            <a:off x="3965375" y="2270150"/>
            <a:ext cx="5394600" cy="66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19" marR="0" lvl="0" indent="-25081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OpenWorm project </a:t>
            </a:r>
            <a:r>
              <a:rPr lang="en-US" sz="2400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 MetaCell</a:t>
            </a:r>
            <a:endParaRPr/>
          </a:p>
          <a:p>
            <a:pPr marL="263519" marR="0" lvl="0" indent="-2508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63519" marR="0" lvl="0" indent="-2508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63519" marR="0" lvl="0" indent="-2508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63519" marR="0" lvl="0" indent="-2508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Coordinating initiatives</a:t>
            </a:r>
            <a:endParaRPr/>
          </a:p>
          <a:p>
            <a:pPr marL="531719" marR="0" lvl="1" indent="-2523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80" name="Google Shape;1280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4480" y="2782800"/>
            <a:ext cx="885900" cy="86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115"/>
          <p:cNvGrpSpPr/>
          <p:nvPr/>
        </p:nvGrpSpPr>
        <p:grpSpPr>
          <a:xfrm>
            <a:off x="4892399" y="2791200"/>
            <a:ext cx="3312000" cy="864000"/>
            <a:chOff x="6263999" y="3096000"/>
            <a:chExt cx="3312000" cy="864000"/>
          </a:xfrm>
        </p:grpSpPr>
        <p:sp>
          <p:nvSpPr>
            <p:cNvPr id="1282" name="Google Shape;1282;p115"/>
            <p:cNvSpPr/>
            <p:nvPr/>
          </p:nvSpPr>
          <p:spPr>
            <a:xfrm>
              <a:off x="6263999" y="3096000"/>
              <a:ext cx="3312000" cy="86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346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3" name="Google Shape;1283;p1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08000" y="3164399"/>
              <a:ext cx="2857200" cy="72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4" name="Google Shape;1284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799" y="5467950"/>
            <a:ext cx="1106950" cy="11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7000" y="5553000"/>
            <a:ext cx="1021901" cy="10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5554" y="5681104"/>
            <a:ext cx="1772249" cy="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800" y="4279948"/>
            <a:ext cx="3600349" cy="7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6200" y="4441300"/>
            <a:ext cx="2199658" cy="4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26692" y="2764446"/>
            <a:ext cx="1543458" cy="8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4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5" y="218575"/>
            <a:ext cx="4535526" cy="32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4"/>
          <p:cNvSpPr txBox="1"/>
          <p:nvPr/>
        </p:nvSpPr>
        <p:spPr>
          <a:xfrm>
            <a:off x="429225" y="3473375"/>
            <a:ext cx="6132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Inter-areal Balanced Amplification Enhances Signal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Propagation in a Large-Scale Circuit Model of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Primate Cortex, Joglekar et al., Neuron 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4"/>
          <p:cNvSpPr/>
          <p:nvPr/>
        </p:nvSpPr>
        <p:spPr>
          <a:xfrm>
            <a:off x="172275" y="314250"/>
            <a:ext cx="1032900" cy="7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64"/>
          <p:cNvSpPr/>
          <p:nvPr/>
        </p:nvSpPr>
        <p:spPr>
          <a:xfrm>
            <a:off x="429225" y="268925"/>
            <a:ext cx="4391400" cy="40836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" name="Google Shape;717;p64"/>
          <p:cNvGrpSpPr/>
          <p:nvPr/>
        </p:nvGrpSpPr>
        <p:grpSpPr>
          <a:xfrm>
            <a:off x="5000025" y="3227050"/>
            <a:ext cx="5007425" cy="4021800"/>
            <a:chOff x="5000025" y="3227050"/>
            <a:chExt cx="5007425" cy="4021800"/>
          </a:xfrm>
        </p:grpSpPr>
        <p:pic>
          <p:nvPicPr>
            <p:cNvPr id="718" name="Google Shape;718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7351" y="3429250"/>
              <a:ext cx="4811073" cy="2839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64"/>
            <p:cNvSpPr txBox="1"/>
            <p:nvPr/>
          </p:nvSpPr>
          <p:spPr>
            <a:xfrm>
              <a:off x="5067350" y="6354525"/>
              <a:ext cx="4940100" cy="8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/>
                <a:t>The dynamics of resting fluctuations in the brain: metastability and its dynamical cortical core, Deco et al. Scientific Reports 2017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4"/>
            <p:cNvSpPr/>
            <p:nvPr/>
          </p:nvSpPr>
          <p:spPr>
            <a:xfrm flipH="1">
              <a:off x="5000025" y="3227050"/>
              <a:ext cx="4940100" cy="4021800"/>
            </a:xfrm>
            <a:prstGeom prst="rect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64"/>
          <p:cNvSpPr/>
          <p:nvPr/>
        </p:nvSpPr>
        <p:spPr>
          <a:xfrm>
            <a:off x="2509475" y="1517125"/>
            <a:ext cx="5007300" cy="4171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309" y="1569550"/>
            <a:ext cx="4807423" cy="29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4"/>
          <p:cNvSpPr txBox="1"/>
          <p:nvPr/>
        </p:nvSpPr>
        <p:spPr>
          <a:xfrm>
            <a:off x="2610309" y="4666500"/>
            <a:ext cx="47376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Role of the Locus Coeruleus in Mediating the Attentional Blink: A Neurocomputational Theory, Nieuwenhuis et al. Journal of Experimental Psychology, 2005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5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5"/>
          <p:cNvSpPr/>
          <p:nvPr/>
        </p:nvSpPr>
        <p:spPr>
          <a:xfrm>
            <a:off x="232075" y="59750"/>
            <a:ext cx="9571800" cy="33438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4" name="Google Shape;7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6371424" cy="31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5"/>
          <p:cNvSpPr txBox="1"/>
          <p:nvPr/>
        </p:nvSpPr>
        <p:spPr>
          <a:xfrm>
            <a:off x="6766350" y="254500"/>
            <a:ext cx="33036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maps of neocortical local circuitry, Thomson &amp; Lamy, Front. Neurosci. 2007</a:t>
            </a:r>
            <a:endParaRPr/>
          </a:p>
        </p:txBody>
      </p:sp>
      <p:grpSp>
        <p:nvGrpSpPr>
          <p:cNvPr id="736" name="Google Shape;736;p65"/>
          <p:cNvGrpSpPr/>
          <p:nvPr/>
        </p:nvGrpSpPr>
        <p:grpSpPr>
          <a:xfrm>
            <a:off x="5985850" y="3479750"/>
            <a:ext cx="3989175" cy="4116050"/>
            <a:chOff x="5985850" y="3479750"/>
            <a:chExt cx="3989175" cy="4116050"/>
          </a:xfrm>
        </p:grpSpPr>
        <p:pic>
          <p:nvPicPr>
            <p:cNvPr id="737" name="Google Shape;73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6975" y="3632275"/>
              <a:ext cx="3646901" cy="3427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65"/>
            <p:cNvSpPr/>
            <p:nvPr/>
          </p:nvSpPr>
          <p:spPr>
            <a:xfrm>
              <a:off x="5985850" y="3479750"/>
              <a:ext cx="3989100" cy="3990300"/>
            </a:xfrm>
            <a:prstGeom prst="rect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5"/>
            <p:cNvSpPr txBox="1"/>
            <p:nvPr/>
          </p:nvSpPr>
          <p:spPr>
            <a:xfrm>
              <a:off x="6025825" y="6882400"/>
              <a:ext cx="39492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Cortical connectivity and sensory coding, Harris &amp; Mrsic-Flogel, Nature 2013</a:t>
              </a:r>
              <a:endParaRPr/>
            </a:p>
          </p:txBody>
        </p:sp>
      </p:grpSp>
      <p:grpSp>
        <p:nvGrpSpPr>
          <p:cNvPr id="740" name="Google Shape;740;p65"/>
          <p:cNvGrpSpPr/>
          <p:nvPr/>
        </p:nvGrpSpPr>
        <p:grpSpPr>
          <a:xfrm>
            <a:off x="69750" y="3535825"/>
            <a:ext cx="5527800" cy="3934325"/>
            <a:chOff x="69750" y="3535825"/>
            <a:chExt cx="5527800" cy="3934325"/>
          </a:xfrm>
        </p:grpSpPr>
        <p:pic>
          <p:nvPicPr>
            <p:cNvPr id="741" name="Google Shape;741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2550" y="3632275"/>
              <a:ext cx="4465750" cy="214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14153" y="5703750"/>
              <a:ext cx="2019072" cy="169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65"/>
            <p:cNvSpPr txBox="1"/>
            <p:nvPr/>
          </p:nvSpPr>
          <p:spPr>
            <a:xfrm>
              <a:off x="318725" y="5995950"/>
              <a:ext cx="2410200" cy="14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Principles of connectivity among morphologically defined cell types in adult neocortex, Jiang et al. Science 2015</a:t>
              </a:r>
              <a:endParaRPr/>
            </a:p>
          </p:txBody>
        </p:sp>
        <p:sp>
          <p:nvSpPr>
            <p:cNvPr id="744" name="Google Shape;744;p65"/>
            <p:cNvSpPr/>
            <p:nvPr/>
          </p:nvSpPr>
          <p:spPr>
            <a:xfrm flipH="1">
              <a:off x="69750" y="3535825"/>
              <a:ext cx="5527800" cy="3864600"/>
            </a:xfrm>
            <a:prstGeom prst="rect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6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4" name="Google Shape;7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41600" cy="41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775" y="4332625"/>
            <a:ext cx="3781824" cy="30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725" y="1374551"/>
            <a:ext cx="6541825" cy="5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6"/>
          <p:cNvSpPr txBox="1"/>
          <p:nvPr/>
        </p:nvSpPr>
        <p:spPr>
          <a:xfrm>
            <a:off x="408350" y="6713075"/>
            <a:ext cx="463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mesoscale connectome of the mouse brain, Oh et al.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Nature 2014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7"/>
          <p:cNvSpPr txBox="1"/>
          <p:nvPr/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906" name="Google Shape;906;p77"/>
          <p:cNvSpPr/>
          <p:nvPr/>
        </p:nvSpPr>
        <p:spPr>
          <a:xfrm>
            <a:off x="0" y="6648479"/>
            <a:ext cx="10080720" cy="9129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0" y="360000"/>
            <a:ext cx="9939240" cy="6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0" y="432000"/>
            <a:ext cx="9948240" cy="6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5"/>
          <p:cNvSpPr txBox="1"/>
          <p:nvPr/>
        </p:nvSpPr>
        <p:spPr>
          <a:xfrm>
            <a:off x="1918800" y="7613280"/>
            <a:ext cx="73551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995" name="Google Shape;995;p85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Extending NeuroML</a:t>
            </a:r>
            <a:endParaRPr b="1"/>
          </a:p>
        </p:txBody>
      </p:sp>
      <p:sp>
        <p:nvSpPr>
          <p:cNvPr id="996" name="Google Shape;996;p85"/>
          <p:cNvSpPr txBox="1">
            <a:spLocks noGrp="1"/>
          </p:cNvSpPr>
          <p:nvPr>
            <p:ph type="body" idx="4294967295"/>
          </p:nvPr>
        </p:nvSpPr>
        <p:spPr>
          <a:xfrm>
            <a:off x="360350" y="1394400"/>
            <a:ext cx="9453600" cy="5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NeuroML geared towards (spiking) neuron networks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Need an extensible representation of populations &amp; projections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	Can be used for both models and experimental data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-&gt; </a:t>
            </a:r>
            <a:r>
              <a:rPr lang="en-US" b="1">
                <a:solidFill>
                  <a:srgbClr val="274059"/>
                </a:solidFill>
              </a:rPr>
              <a:t>NeuroMLlite</a:t>
            </a:r>
            <a:endParaRPr b="1"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4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Macintosh PowerPoint</Application>
  <PresentationFormat>Custom</PresentationFormat>
  <Paragraphs>179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Georgia</vt:lpstr>
      <vt:lpstr>Times New Roman</vt:lpstr>
      <vt:lpstr>Title2</vt:lpstr>
      <vt:lpstr>Title3</vt:lpstr>
      <vt:lpstr>Default</vt:lpstr>
      <vt:lpstr>Title4</vt:lpstr>
      <vt:lpstr>Title1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Extending NeuroML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2019-09-25T10:48:37Z</dcterms:modified>
</cp:coreProperties>
</file>